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14630400" cy="8229600"/>
  <p:notesSz cx="8229600" cy="146304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Roboto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8A37566-4B07-4801-9464-FF2C41DEEC79}">
          <p14:sldIdLst>
            <p14:sldId id="265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C5F56C-30FC-89F2-AAEE-DFFE4B149A72}" v="4" dt="2024-09-22T10:03:00.509"/>
    <p1510:client id="{B57E4C7D-70A2-204F-6137-5281A4ADD4D4}" v="588" dt="2024-09-22T09:43:52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7" d="100"/>
          <a:sy n="77" d="100"/>
        </p:scale>
        <p:origin x="-293" y="-13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D50A8-AAD4-4908-BA62-48F7E0854C25}" type="datetimeFigureOut">
              <a:t>9/22/2024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69DA6-0480-4ADA-8DCD-E8034695C65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557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AC0C5B2-8545-984B-46C9-4D5F714FCA51}"/>
              </a:ext>
            </a:extLst>
          </p:cNvPr>
          <p:cNvSpPr txBox="1"/>
          <p:nvPr/>
        </p:nvSpPr>
        <p:spPr>
          <a:xfrm>
            <a:off x="1980247" y="91875"/>
            <a:ext cx="1297041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000">
                <a:solidFill>
                  <a:schemeClr val="bg1"/>
                </a:solidFill>
                <a:latin typeface="TIMES NEWROMAN"/>
                <a:ea typeface="Calibri"/>
                <a:cs typeface="Calibri"/>
              </a:rPr>
              <a:t>SIMATS ENGINEERING</a:t>
            </a:r>
            <a:endParaRPr lang="en-US" sz="8000">
              <a:solidFill>
                <a:schemeClr val="bg1"/>
              </a:solidFill>
              <a:latin typeface="TIMES NEWROMAN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7D669DB-FDA7-EB10-80CF-9E9DCBD35505}"/>
              </a:ext>
            </a:extLst>
          </p:cNvPr>
          <p:cNvSpPr txBox="1"/>
          <p:nvPr/>
        </p:nvSpPr>
        <p:spPr>
          <a:xfrm>
            <a:off x="3937687" y="1776882"/>
            <a:ext cx="1091652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>
                <a:solidFill>
                  <a:schemeClr val="bg1"/>
                </a:solidFill>
                <a:latin typeface="TIMES NEWROMAN"/>
                <a:ea typeface="Calibri"/>
                <a:cs typeface="Calibri"/>
              </a:rPr>
              <a:t>CAPSTONE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CE29F5F-F608-1AEC-8264-4A07BCB41541}"/>
              </a:ext>
            </a:extLst>
          </p:cNvPr>
          <p:cNvSpPr txBox="1"/>
          <p:nvPr/>
        </p:nvSpPr>
        <p:spPr>
          <a:xfrm>
            <a:off x="109207" y="2989747"/>
            <a:ext cx="1446158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dirty="0">
                <a:solidFill>
                  <a:schemeClr val="accent1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Analysis and </a:t>
            </a:r>
            <a:r>
              <a:rPr lang="en-GB" sz="4800">
                <a:solidFill>
                  <a:schemeClr val="accent1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Implementation of Post-Quantum </a:t>
            </a:r>
            <a:r>
              <a:rPr lang="en-GB" sz="4800" dirty="0">
                <a:solidFill>
                  <a:schemeClr val="accent1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Cryptography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3643AB-0865-D46A-DFCD-943BD1DE9BFA}"/>
              </a:ext>
            </a:extLst>
          </p:cNvPr>
          <p:cNvSpPr txBox="1"/>
          <p:nvPr/>
        </p:nvSpPr>
        <p:spPr>
          <a:xfrm>
            <a:off x="589066" y="4964991"/>
            <a:ext cx="137159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ea typeface="Calibri"/>
                <a:cs typeface="Calibri"/>
              </a:rPr>
              <a:t>CSA5193-CRYPTOGRAPHY </a:t>
            </a:r>
            <a:r>
              <a:rPr lang="en-GB" sz="3200" dirty="0">
                <a:solidFill>
                  <a:schemeClr val="bg1"/>
                </a:solidFill>
                <a:ea typeface="Calibri"/>
                <a:cs typeface="Calibri"/>
              </a:rPr>
              <a:t>AND NETWORK SECURITY FOR </a:t>
            </a:r>
            <a:r>
              <a:rPr lang="en-GB" sz="3200" dirty="0" smtClean="0">
                <a:solidFill>
                  <a:schemeClr val="bg1"/>
                </a:solidFill>
                <a:ea typeface="Calibri"/>
                <a:cs typeface="Calibri"/>
              </a:rPr>
              <a:t>SECURE SYSTEM DESIGN</a:t>
            </a:r>
            <a:endParaRPr lang="en-GB" sz="32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36EFC71-D23C-D56E-111A-62C7A130C990}"/>
              </a:ext>
            </a:extLst>
          </p:cNvPr>
          <p:cNvSpPr txBox="1"/>
          <p:nvPr/>
        </p:nvSpPr>
        <p:spPr>
          <a:xfrm>
            <a:off x="2814773" y="5897846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200" dirty="0" smtClean="0">
                <a:solidFill>
                  <a:schemeClr val="bg1"/>
                </a:solidFill>
                <a:ea typeface="Calibri"/>
                <a:cs typeface="Calibri"/>
              </a:rPr>
              <a:t>Supervisor</a:t>
            </a:r>
          </a:p>
          <a:p>
            <a:r>
              <a:rPr lang="en-GB" sz="3200" dirty="0" err="1" smtClean="0">
                <a:solidFill>
                  <a:schemeClr val="bg1"/>
                </a:solidFill>
                <a:ea typeface="Calibri"/>
                <a:cs typeface="Calibri"/>
              </a:rPr>
              <a:t>Alphonsa.J</a:t>
            </a:r>
            <a:endParaRPr lang="en-GB" sz="32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E5C920C-726C-E626-FDF3-C44673A7F7E7}"/>
              </a:ext>
            </a:extLst>
          </p:cNvPr>
          <p:cNvSpPr txBox="1"/>
          <p:nvPr/>
        </p:nvSpPr>
        <p:spPr>
          <a:xfrm>
            <a:off x="10008704" y="5876565"/>
            <a:ext cx="442044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ea typeface="Calibri"/>
                <a:cs typeface="Calibri"/>
              </a:rPr>
              <a:t>Presented By</a:t>
            </a:r>
            <a:r>
              <a:rPr lang="en-GB" sz="2400" dirty="0" smtClean="0">
                <a:solidFill>
                  <a:schemeClr val="bg1"/>
                </a:solidFill>
                <a:ea typeface="Calibri"/>
                <a:cs typeface="Calibri"/>
              </a:rPr>
              <a:t>:</a:t>
            </a:r>
            <a:endParaRPr lang="en-GB" sz="2400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IN" sz="2400" dirty="0" err="1">
                <a:solidFill>
                  <a:schemeClr val="bg1"/>
                </a:solidFill>
              </a:rPr>
              <a:t>Ch.Durga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Narendra</a:t>
            </a:r>
            <a:r>
              <a:rPr lang="en-IN" sz="2400" dirty="0">
                <a:solidFill>
                  <a:schemeClr val="bg1"/>
                </a:solidFill>
              </a:rPr>
              <a:t> (192211285) </a:t>
            </a:r>
          </a:p>
          <a:p>
            <a:r>
              <a:rPr lang="en-IN" sz="2400" dirty="0">
                <a:solidFill>
                  <a:schemeClr val="bg1"/>
                </a:solidFill>
              </a:rPr>
              <a:t>V. </a:t>
            </a:r>
            <a:r>
              <a:rPr lang="en-IN" sz="2400" dirty="0" err="1" smtClean="0">
                <a:solidFill>
                  <a:schemeClr val="bg1"/>
                </a:solidFill>
              </a:rPr>
              <a:t>Chakravathi</a:t>
            </a:r>
            <a:r>
              <a:rPr lang="en-IN" sz="2400" dirty="0" smtClean="0">
                <a:solidFill>
                  <a:schemeClr val="bg1"/>
                </a:solidFill>
              </a:rPr>
              <a:t>   (</a:t>
            </a:r>
            <a:r>
              <a:rPr lang="en-IN" sz="2400" dirty="0">
                <a:solidFill>
                  <a:schemeClr val="bg1"/>
                </a:solidFill>
              </a:rPr>
              <a:t>192211907) </a:t>
            </a:r>
          </a:p>
        </p:txBody>
      </p:sp>
    </p:spTree>
    <p:extLst>
      <p:ext uri="{BB962C8B-B14F-4D97-AF65-F5344CB8AC3E}">
        <p14:creationId xmlns:p14="http://schemas.microsoft.com/office/powerpoint/2010/main" val="3972369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361" y="622578"/>
            <a:ext cx="75592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Challenges and Future Directions in PQC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2361" y="2377083"/>
            <a:ext cx="7559278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PQC research continues to address challenges such as performance, efficiency, and key size. Research focuses on developing more efficient and robust algorithms.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2361" y="3973354"/>
            <a:ext cx="509349" cy="509349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0476" y="4058245"/>
            <a:ext cx="193000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28048" y="3973354"/>
            <a:ext cx="293084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Optimization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28048" y="4816554"/>
            <a:ext cx="2930843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Improving the performance of PQC algorithms to meet practical needs.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228" y="3973354"/>
            <a:ext cx="509349" cy="509349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43343" y="4058245"/>
            <a:ext cx="193000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0916" y="3973354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Size Reduction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0916" y="4462820"/>
            <a:ext cx="2930843" cy="1449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Reducing the size of PQC keys to minimize storage and communication overhead.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2361" y="6393061"/>
            <a:ext cx="509349" cy="509349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50476" y="6477952"/>
            <a:ext cx="193000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28048" y="6393061"/>
            <a:ext cx="2968228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Real-World Deployment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28048" y="6882527"/>
            <a:ext cx="6823591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Transitioning PQC algorithms from research to practical deployment in various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FFB95BF-DAD3-2C83-C6CC-F70B6A37A002}"/>
              </a:ext>
            </a:extLst>
          </p:cNvPr>
          <p:cNvSpPr txBox="1"/>
          <p:nvPr/>
        </p:nvSpPr>
        <p:spPr>
          <a:xfrm>
            <a:off x="3872912" y="3039150"/>
            <a:ext cx="971241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9600" i="1">
                <a:solidFill>
                  <a:schemeClr val="accent2">
                    <a:lumMod val="76000"/>
                  </a:schemeClr>
                </a:solidFill>
                <a:ea typeface="Calibri"/>
                <a:cs typeface="Calibri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3571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298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Introduction to Post-Quantum Cryptography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2077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Post-quantum cryptography (PQC) is a new type of cryptography that is resistant to attacks by quantum computers. It is essential to prepare for the future of cryptography.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99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Need for PQC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6884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Quantum computers pose a threat to classical cryptography. They can break widely used algorithms such as RSA and ECC. PQC is designed to withstand these threats.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51270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3747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23755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PQC provides a solution to the threat posed by quantum computers.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51270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901" y="3747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Interoperability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423755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PQC enables the continued use of digital communication and transactions.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78750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60219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Future-Proofing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651236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PQC ensures the long-term security of our digital infrastructure.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706" y="544473"/>
            <a:ext cx="7758589" cy="1237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Quantum Computing and its Threat to Classical Cryptography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2706" y="2078355"/>
            <a:ext cx="7758589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Quantum computers leverage the principles of quantum mechanics. They can perform computations that are impossible for classical computers.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06" y="2934414"/>
            <a:ext cx="989648" cy="158353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79176" y="3132296"/>
            <a:ext cx="24742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Factoring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979176" y="3560207"/>
            <a:ext cx="6472118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Quantum algorithms can factor large numbers efficiently.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06" y="4517946"/>
            <a:ext cx="989648" cy="158353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79176" y="4715828"/>
            <a:ext cx="247423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Discrete Logarithms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1979176" y="5143738"/>
            <a:ext cx="6472118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Quantum algorithms can solve discrete logarithm problems efficiently.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06" y="6101477"/>
            <a:ext cx="989648" cy="158353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79176" y="6299359"/>
            <a:ext cx="2548295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Threat to Cryptography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1979176" y="6727269"/>
            <a:ext cx="6472118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algorithms can break widely used cryptographic systems.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4200"/>
            <a:ext cx="7046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Lattice-Based Cryptography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366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Lattice-based cryptography is one of the leading candidates for PQC. It relies on the mathematical properties of lattices.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Hard Problems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6261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leverages the hardness of certain lattice problems, such as the Shortest Vector Problem.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76261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various cryptographic schemes like encryption, digital signatures, and key exchange.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76261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Notable schemes include NTRU, Kyber, and Dilithium.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0331"/>
            <a:ext cx="66277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Code-Based Cryptography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4927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Code-based cryptography uses error-correcting codes for encryption and decryption. It is based on the difficulty of decoding certain codes.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853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2262" y="5970389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5885378"/>
            <a:ext cx="29837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McEliece Cryptosystem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637579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One of the oldest and well-studied code-based cryptosystems.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58853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375434" y="5970389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954078" y="5885378"/>
            <a:ext cx="29741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Code-Based Signatures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954078" y="6375797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Offers digital signature schemes based on the hardness of decoding.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58853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98606" y="5970389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377249" y="5885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377249" y="6375797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security of code-based cryptography relies on the hardness of decoding.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0888"/>
            <a:ext cx="65592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Multivariate Cryptography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3982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Multivariate cryptography uses systems of polynomial equations for encryption and decryption. It leverages the difficulty of solving such systems.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783687"/>
            <a:ext cx="7556421" cy="3054906"/>
          </a:xfrm>
          <a:prstGeom prst="roundRect">
            <a:avLst>
              <a:gd name="adj" fmla="val 31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3791307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14624" y="393501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Advantages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024" y="393501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Offers efficiency and high performance.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480452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4624" y="49482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Disadvantages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9024" y="49482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Vulnerable to specific attacks.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7810" y="5454848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514624" y="559855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Research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89024" y="5598557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Active research focuses on improving security and robustness.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3914"/>
            <a:ext cx="66273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Hash-Based Cryptography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428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Hash-based cryptography uses hash functions to create cryptographic primitives like digital signatures. It offers provable security.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60908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6154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Digital Signatures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664511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strong and secure digital signatures.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5360908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54704" y="6154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254704" y="664511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Based on the assumption that finding collisions in hash functions is infeasible.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5360908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5738" y="6154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715738" y="664511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can be relatively slow compared to other PQC approaches.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3420"/>
            <a:ext cx="80071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Standardization Efforts for PQC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558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Standardization efforts are crucial for PQC. They ensure interoperability and widespread adoption of PQC algorithms.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73881"/>
            <a:ext cx="6351270" cy="39253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6827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NIST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7173158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NIST is leading the effort to standardize PQC algorithms.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2473881"/>
            <a:ext cx="6351389" cy="39253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85221" y="66827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ETSI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85221" y="7173158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ETSI is also actively involved in standardizing PQC algorithms.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561</Words>
  <Application>Microsoft Office PowerPoint</Application>
  <PresentationFormat>Custom</PresentationFormat>
  <Paragraphs>89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Roboto</vt:lpstr>
      <vt:lpstr>TIMES NEWROMAN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chint</cp:lastModifiedBy>
  <cp:revision>116</cp:revision>
  <dcterms:created xsi:type="dcterms:W3CDTF">2024-09-19T12:12:47Z</dcterms:created>
  <dcterms:modified xsi:type="dcterms:W3CDTF">2024-12-28T04:54:18Z</dcterms:modified>
</cp:coreProperties>
</file>